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287" r:id="rId1"/>
  </p:sldMasterIdLst>
  <p:notesMasterIdLst>
    <p:notesMasterId r:id="rId8"/>
  </p:notesMasterIdLst>
  <p:sldIdLst>
    <p:sldId id="288" r:id="rId2"/>
    <p:sldId id="341" r:id="rId3"/>
    <p:sldId id="336" r:id="rId4"/>
    <p:sldId id="340" r:id="rId5"/>
    <p:sldId id="335" r:id="rId6"/>
    <p:sldId id="33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288"/>
            <p14:sldId id="341"/>
            <p14:sldId id="336"/>
            <p14:sldId id="340"/>
            <p14:sldId id="335"/>
            <p14:sldId id="33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692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061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1157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503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9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6722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3054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280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766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9419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9285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4820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8" r:id="rId1"/>
    <p:sldLayoutId id="2147484289" r:id="rId2"/>
    <p:sldLayoutId id="2147484290" r:id="rId3"/>
    <p:sldLayoutId id="2147484291" r:id="rId4"/>
    <p:sldLayoutId id="2147484292" r:id="rId5"/>
    <p:sldLayoutId id="2147484293" r:id="rId6"/>
    <p:sldLayoutId id="2147484294" r:id="rId7"/>
    <p:sldLayoutId id="2147484295" r:id="rId8"/>
    <p:sldLayoutId id="2147484296" r:id="rId9"/>
    <p:sldLayoutId id="2147484297" r:id="rId10"/>
    <p:sldLayoutId id="214748429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ACE9756-BEEE-4D38-94B5-AE45E7EA0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702" y="1091817"/>
            <a:ext cx="9613861" cy="3108960"/>
          </a:xfr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br>
              <a:rPr lang="en-US" sz="8000" dirty="0">
                <a:solidFill>
                  <a:schemeClr val="bg1"/>
                </a:solidFill>
                <a:latin typeface="Algerian" panose="04020705040A02060702" pitchFamily="82" charset="0"/>
              </a:rPr>
            </a:br>
            <a:br>
              <a:rPr lang="en-US" sz="8000" dirty="0">
                <a:solidFill>
                  <a:schemeClr val="bg1"/>
                </a:solidFill>
                <a:latin typeface="Algerian" panose="04020705040A02060702" pitchFamily="82" charset="0"/>
              </a:rPr>
            </a:br>
            <a:r>
              <a:rPr lang="en-US" sz="8000" dirty="0">
                <a:solidFill>
                  <a:schemeClr val="tx1"/>
                </a:solidFill>
                <a:latin typeface="Algerian" panose="04020705040A02060702" pitchFamily="82" charset="0"/>
              </a:rPr>
              <a:t>Jermyn Borough 	Council Meeting</a:t>
            </a:r>
            <a:br>
              <a:rPr lang="en-US" sz="8000" dirty="0">
                <a:solidFill>
                  <a:schemeClr val="tx1"/>
                </a:solidFill>
                <a:latin typeface="Algerian" panose="04020705040A02060702" pitchFamily="82" charset="0"/>
              </a:rPr>
            </a:br>
            <a:br>
              <a:rPr lang="en-US" sz="8000" dirty="0">
                <a:solidFill>
                  <a:schemeClr val="tx1"/>
                </a:solidFill>
                <a:latin typeface="Algerian" panose="04020705040A02060702" pitchFamily="82" charset="0"/>
              </a:rPr>
            </a:br>
            <a:r>
              <a:rPr lang="en-US" sz="8000" dirty="0">
                <a:solidFill>
                  <a:schemeClr val="tx1"/>
                </a:solidFill>
                <a:latin typeface="Algerian" panose="04020705040A02060702" pitchFamily="82" charset="0"/>
              </a:rPr>
              <a:t>1/21/21</a:t>
            </a:r>
            <a:br>
              <a:rPr lang="en-US" sz="8000" dirty="0">
                <a:solidFill>
                  <a:schemeClr val="bg1"/>
                </a:solidFill>
                <a:latin typeface="Algerian" panose="04020705040A02060702" pitchFamily="82" charset="0"/>
              </a:rPr>
            </a:b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7990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4B0A1A-DC8E-4113-B813-89B550A40935}"/>
              </a:ext>
            </a:extLst>
          </p:cNvPr>
          <p:cNvSpPr txBox="1"/>
          <p:nvPr/>
        </p:nvSpPr>
        <p:spPr>
          <a:xfrm>
            <a:off x="2749528" y="1590089"/>
            <a:ext cx="6098344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Treasurer’s Report/Bills Payable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Comment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Borough Manager Report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Rental Permit Ordinance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Washington Ave. Speed Limit Reduction Ordinance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2021 Fee Resolution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Unoccupied Structures Ordinance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Lackawanna County Assistance Programs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Adjournment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0" i="0" u="none" strike="noStrike" baseline="0" dirty="0">
                <a:latin typeface="Arial" panose="020B0604020202020204" pitchFamily="34" charset="0"/>
              </a:rPr>
              <a:t>1/21/21</a:t>
            </a:r>
          </a:p>
          <a:p>
            <a:pPr algn="ctr"/>
            <a:r>
              <a:rPr lang="en-US" sz="2000" b="0" i="0" u="none" strike="noStrike" baseline="0" dirty="0"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  <a:p>
            <a:r>
              <a:rPr lang="en-US" sz="2000" b="0" i="0" u="none" strike="noStrike" baseline="0" dirty="0">
                <a:latin typeface="Arial" panose="020B0604020202020204" pitchFamily="34" charset="0"/>
              </a:rPr>
              <a:t>Capital Reserve - DPW 				13,497.72</a:t>
            </a:r>
          </a:p>
          <a:p>
            <a:r>
              <a:rPr lang="en-US" sz="2000" b="0" i="0" u="none" strike="noStrike" baseline="0" dirty="0">
                <a:latin typeface="Arial" panose="020B0604020202020204" pitchFamily="34" charset="0"/>
              </a:rPr>
              <a:t>Capital Reserve - Police 			3,375.05</a:t>
            </a:r>
          </a:p>
          <a:p>
            <a:r>
              <a:rPr lang="en-US" sz="2000" b="0" i="0" u="none" strike="noStrike" baseline="0" dirty="0">
                <a:latin typeface="Arial" panose="020B0604020202020204" pitchFamily="34" charset="0"/>
              </a:rPr>
              <a:t>Crime Watch Fund 					755.44</a:t>
            </a:r>
          </a:p>
          <a:p>
            <a:r>
              <a:rPr lang="en-US" sz="2000" b="0" i="0" u="none" strike="noStrike" baseline="0" dirty="0">
                <a:latin typeface="Arial" panose="020B0604020202020204" pitchFamily="34" charset="0"/>
              </a:rPr>
              <a:t>General Fund - Community 			85,101.81</a:t>
            </a:r>
          </a:p>
          <a:p>
            <a:r>
              <a:rPr lang="en-US" sz="2000" b="0" i="0" u="none" strike="noStrike" baseline="0" dirty="0">
                <a:latin typeface="Arial" panose="020B0604020202020204" pitchFamily="34" charset="0"/>
              </a:rPr>
              <a:t>General Fund - FNB 				1,976.22</a:t>
            </a:r>
          </a:p>
          <a:p>
            <a:r>
              <a:rPr lang="en-US" sz="2000" b="0" i="0" u="none" strike="noStrike" baseline="0" dirty="0">
                <a:latin typeface="Arial" panose="020B0604020202020204" pitchFamily="34" charset="0"/>
              </a:rPr>
              <a:t>Holiday Lights Fund 				543.90</a:t>
            </a: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FC1A1AD-0DAC-4616-ADA3-76035D06B960}"/>
              </a:ext>
            </a:extLst>
          </p:cNvPr>
          <p:cNvSpPr txBox="1"/>
          <p:nvPr/>
        </p:nvSpPr>
        <p:spPr>
          <a:xfrm>
            <a:off x="1954784" y="1597011"/>
            <a:ext cx="8069908" cy="384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Investment - General Fund 				1,001.39</a:t>
            </a:r>
          </a:p>
          <a:p>
            <a:pPr algn="l"/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Investment - Liquid Fuels 					33,808.80</a:t>
            </a:r>
          </a:p>
          <a:p>
            <a:pPr algn="l"/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Investment - Paving Fund 					11.91</a:t>
            </a:r>
          </a:p>
          <a:p>
            <a:pPr algn="l"/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Investment - Recycling 					5,002.66</a:t>
            </a:r>
          </a:p>
          <a:p>
            <a:pPr algn="l"/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Investment - Refuse 						2,604.51</a:t>
            </a:r>
          </a:p>
          <a:p>
            <a:pPr algn="l"/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Liquid Fuels - FNB 						22,036.47</a:t>
            </a:r>
          </a:p>
          <a:p>
            <a:pPr algn="l"/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Petty Cash 								171.42</a:t>
            </a:r>
          </a:p>
          <a:p>
            <a:pPr algn="l"/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Recreations Fund 						9,773.12</a:t>
            </a:r>
          </a:p>
          <a:p>
            <a:pPr algn="l"/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Recycling - Community 					9,109.37</a:t>
            </a:r>
          </a:p>
          <a:p>
            <a:pPr algn="l"/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Refuse Checking - FNB 					36,333.40</a:t>
            </a:r>
          </a:p>
          <a:p>
            <a:pPr algn="l"/>
            <a:endParaRPr lang="en-US" sz="2000" b="0" i="0" u="none" strike="noStrike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Total Checking/Savings 				225,103.19</a:t>
            </a:r>
            <a:endParaRPr lang="en-US" sz="24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6D912B-366E-462B-948E-D40B4DD645A7}"/>
              </a:ext>
            </a:extLst>
          </p:cNvPr>
          <p:cNvSpPr txBox="1"/>
          <p:nvPr/>
        </p:nvSpPr>
        <p:spPr>
          <a:xfrm>
            <a:off x="2567030" y="889125"/>
            <a:ext cx="684541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accent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0967798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73895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TREASURER’S REPORT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5F04D0-AE0E-45AD-A523-EEBE9A62FD4E}"/>
              </a:ext>
            </a:extLst>
          </p:cNvPr>
          <p:cNvSpPr txBox="1"/>
          <p:nvPr/>
        </p:nvSpPr>
        <p:spPr>
          <a:xfrm>
            <a:off x="1426127" y="2703016"/>
            <a:ext cx="912722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sz="4800" b="0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Accounts Payable 				26,943.88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61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903AB4F-88F3-4D8B-85A0-A7186167DC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696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236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Algerian</vt:lpstr>
      <vt:lpstr>Arial</vt:lpstr>
      <vt:lpstr>Calibri</vt:lpstr>
      <vt:lpstr>Copperplate Gothic Bold</vt:lpstr>
      <vt:lpstr>Symbol</vt:lpstr>
      <vt:lpstr>Tw Cen MT</vt:lpstr>
      <vt:lpstr>Tw Cen MT Condensed</vt:lpstr>
      <vt:lpstr>Wingdings 3</vt:lpstr>
      <vt:lpstr>Integral</vt:lpstr>
      <vt:lpstr>   Jermyn Borough  Council Meeting  1/21/21 </vt:lpstr>
      <vt:lpstr>Meeting Agenda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 </cp:lastModifiedBy>
  <cp:revision>48</cp:revision>
  <dcterms:created xsi:type="dcterms:W3CDTF">2019-10-03T16:39:17Z</dcterms:created>
  <dcterms:modified xsi:type="dcterms:W3CDTF">2021-01-21T13:42:44Z</dcterms:modified>
</cp:coreProperties>
</file>